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7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71" r:id="rId12"/>
    <p:sldId id="268" r:id="rId13"/>
    <p:sldId id="269" r:id="rId14"/>
  </p:sldIdLst>
  <p:sldSz cx="12192000" cy="6858000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14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0982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998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405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0427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386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8020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177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486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402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5739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93726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87162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1647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3000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8110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9480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913AE470-2074-49DB-AD46-F4C508512F31}" type="datetimeFigureOut">
              <a:rPr lang="ru-RU" smtClean="0"/>
              <a:t>21.05.2024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168963B-5F81-49F7-9E34-5FC1D2BFA03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3845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5CB710-BD8B-45F1-AD46-E97F1F0B45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15066" y="393896"/>
            <a:ext cx="7770055" cy="520504"/>
          </a:xfrm>
        </p:spPr>
        <p:txBody>
          <a:bodyPr>
            <a:noAutofit/>
          </a:bodyPr>
          <a:lstStyle/>
          <a:p>
            <a:pPr algn="l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2121173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2023-2026 </a:t>
            </a:r>
            <a:r>
              <a:rPr lang="ru-RU" sz="48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4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жылына</a:t>
            </a:r>
            <a:r>
              <a:rPr lang="ru-RU" sz="4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арналған</a:t>
            </a:r>
            <a:r>
              <a:rPr lang="ru-RU" sz="4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бөбекжайдың</a:t>
            </a:r>
            <a:r>
              <a:rPr lang="ru-RU" sz="4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i="1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перспективалы</a:t>
            </a:r>
            <a:r>
              <a:rPr lang="kk-KZ" sz="48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 жоспары</a:t>
            </a:r>
          </a:p>
        </p:txBody>
      </p:sp>
    </p:spTree>
    <p:extLst>
      <p:ext uri="{BB962C8B-B14F-4D97-AF65-F5344CB8AC3E}">
        <p14:creationId xmlns:p14="http://schemas.microsoft.com/office/powerpoint/2010/main" val="3469566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0690F0-6D9E-45EC-9454-3EFCAEA6D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6731" y="365125"/>
            <a:ext cx="9405258" cy="5469618"/>
          </a:xfrm>
        </p:spPr>
        <p:txBody>
          <a:bodyPr>
            <a:normAutofit/>
          </a:bodyPr>
          <a:lstStyle/>
          <a:p>
            <a:pPr lvl="0" algn="ctr" fontAlgn="base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</a:pPr>
            <a:br>
              <a:rPr lang="kk-KZ" altLang="ru-RU" sz="32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kk-KZ" altLang="ru-RU" sz="32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br>
              <a:rPr lang="kk-KZ" altLang="ru-RU" sz="3200" b="1" i="1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kk-KZ" altLang="ru-RU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Жалғыз білім үйретуге емес,біліммен бірге жақсы тәрбиені қоса беру керек.</a:t>
            </a:r>
            <a:br>
              <a:rPr lang="kk-KZ" altLang="ru-RU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kk-KZ" altLang="ru-RU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</a:t>
            </a:r>
            <a:br>
              <a:rPr lang="kk-KZ" altLang="ru-RU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kk-KZ" altLang="ru-RU" sz="3200" b="1" i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Міржақып  Дулатов                                                                                               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324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68991" y="0"/>
            <a:ext cx="103040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5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Жаңашыл басшы:</a:t>
            </a:r>
            <a:endParaRPr lang="ru-RU" sz="5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55404" y="1278172"/>
            <a:ext cx="8512651" cy="69557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32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Жаңашылдыққа, жаңалыққа ұмтылады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32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Алға мақсат, міндет қояды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32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Ұжымға  қолдау береді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32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Басқаруға ұжымды тартады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32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Еңбекті бағалау, ризашылық білдіреді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32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 міндеттер шешуге ұстамды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32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Мақсатқа жету жолдарын табады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32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Өзімен бірге жетелейді</a:t>
            </a:r>
            <a:endParaRPr lang="ru-RU" sz="3200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32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 формаларын ауыстырып отырады</a:t>
            </a:r>
            <a:endParaRPr lang="ru-RU" sz="3200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kk-KZ" sz="3200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Жауапкершілікті өзіне алады</a:t>
            </a:r>
            <a:endParaRPr lang="ru-RU" sz="3200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>
              <a:buFont typeface="Wingdings" panose="05000000000000000000" pitchFamily="2" charset="2"/>
              <a:buChar char="Ø"/>
            </a:pP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520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EEB44B41-F308-4FE7-8E14-0B2543D86EC6}"/>
              </a:ext>
            </a:extLst>
          </p:cNvPr>
          <p:cNvSpPr/>
          <p:nvPr/>
        </p:nvSpPr>
        <p:spPr>
          <a:xfrm>
            <a:off x="4082025" y="2211195"/>
            <a:ext cx="3357391" cy="2259874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Жаңашыл </a:t>
            </a:r>
          </a:p>
          <a:p>
            <a:pPr algn="ctr"/>
            <a:r>
              <a:rPr lang="kk-KZ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басшы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7827" y="3667114"/>
            <a:ext cx="3036710" cy="9440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Қамқоршылық кеңес</a:t>
            </a:r>
            <a:endParaRPr lang="ru-RU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36623" y="2971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602370" y="1336362"/>
            <a:ext cx="3042167" cy="7125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Әдістемелік кеңес</a:t>
            </a:r>
            <a:endParaRPr lang="ru-RU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07827" y="2351315"/>
            <a:ext cx="3036710" cy="98981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Ата-аналар комитеті</a:t>
            </a:r>
            <a:endParaRPr lang="ru-RU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981158" y="1397727"/>
            <a:ext cx="3357391" cy="57994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Педагогикалық  кеңес</a:t>
            </a:r>
            <a:endParaRPr lang="ru-RU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876904" y="1265170"/>
            <a:ext cx="3239587" cy="71250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Кадрлармен жұмыс</a:t>
            </a:r>
            <a:endParaRPr lang="ru-RU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7876904" y="2351316"/>
            <a:ext cx="3239587" cy="9898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Ғылыми комитеті</a:t>
            </a:r>
            <a:endParaRPr lang="ru-RU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876904" y="3667114"/>
            <a:ext cx="3239587" cy="94407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Санитарлық-эпидемиологиялық бақылау</a:t>
            </a:r>
            <a:endParaRPr lang="ru-RU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981158" y="5029200"/>
            <a:ext cx="3503859" cy="86214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Сапаны бақылау бойынша комитеті</a:t>
            </a:r>
            <a:endParaRPr lang="ru-RU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4500543" y="109183"/>
            <a:ext cx="2641622" cy="115598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b="1" dirty="0">
                <a:solidFill>
                  <a:schemeClr val="bg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Бөбекжайдың басқару құрылымы</a:t>
            </a:r>
            <a:endParaRPr lang="ru-RU" b="1" dirty="0">
              <a:solidFill>
                <a:schemeClr val="bg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496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85AD0E-143F-4560-87F8-602265D2B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32155"/>
          </a:xfrm>
        </p:spPr>
        <p:txBody>
          <a:bodyPr>
            <a:normAutofit/>
          </a:bodyPr>
          <a:lstStyle/>
          <a:p>
            <a:br>
              <a:rPr lang="kk-KZ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75656" y="1015331"/>
            <a:ext cx="1026740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Бөбекжайдың мақсаты</a:t>
            </a:r>
          </a:p>
          <a:p>
            <a:endParaRPr lang="kk-KZ" sz="3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kk-KZ" sz="3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kk-KZ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Әр баланың физиологиялық және психологиялық</a:t>
            </a:r>
          </a:p>
          <a:p>
            <a:pPr algn="ctr"/>
            <a:r>
              <a:rPr lang="kk-KZ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денсаулық жағдайын ескере отырып,әрі қарай мектепке оқу үшін танымдық және зияткерлік     негізерін дамытуға қолайлы жағдай жасау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0190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44137" y="770709"/>
            <a:ext cx="114561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Міндеттері</a:t>
            </a:r>
          </a:p>
          <a:p>
            <a:endParaRPr lang="kk-KZ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-Тәрбие мен білім беру үрдісінде педагогтердің біліктілігі мен шеберлігін арттыру;</a:t>
            </a:r>
          </a:p>
          <a:p>
            <a:endParaRPr lang="kk-KZ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-Тәрбиеші мен тәрбиеленушінің тәжірибелік дағдыларының қалыптасуына ықпал ететін оқытудың жаңа,инновациялық әдіс-тәсілдерін дамыту;</a:t>
            </a:r>
          </a:p>
          <a:p>
            <a:endParaRPr lang="kk-KZ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-Отбасын педагогикалық-психологиялық қолдаумен мектепке дейінгі ұйымдарда баланың дамуын жүзеге асыру жағдайында  ата-ана құзыреттілігін арттыру.</a:t>
            </a:r>
          </a:p>
          <a:p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605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9714" y="1018903"/>
            <a:ext cx="10946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Мазмұны:</a:t>
            </a:r>
          </a:p>
          <a:p>
            <a:endParaRPr lang="kk-KZ" sz="3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-Педагог кадрларды қолдау және дамыту;</a:t>
            </a:r>
          </a:p>
          <a:p>
            <a:endParaRPr lang="kk-KZ" sz="3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-Оқу –тәрбие үрдісін,білім мазмұнын жаңарту;</a:t>
            </a:r>
          </a:p>
          <a:p>
            <a:endParaRPr lang="kk-KZ" sz="3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-Балаларды тәрбиелеу және мектепке даярлау мәселелері </a:t>
            </a:r>
          </a:p>
          <a:p>
            <a:r>
              <a:rPr lang="kk-KZ" sz="3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 ата-аналар құзіретін дамыту және арттыру;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434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106">
            <a:extLst>
              <a:ext uri="{FF2B5EF4-FFF2-40B4-BE49-F238E27FC236}">
                <a16:creationId xmlns:a16="http://schemas.microsoft.com/office/drawing/2014/main" id="{4D7FD42D-7B52-4082-BEB1-64C999325D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3262502"/>
              </p:ext>
            </p:extLst>
          </p:nvPr>
        </p:nvGraphicFramePr>
        <p:xfrm>
          <a:off x="0" y="506437"/>
          <a:ext cx="12192001" cy="6601978"/>
        </p:xfrm>
        <a:graphic>
          <a:graphicData uri="http://schemas.openxmlformats.org/drawingml/2006/table">
            <a:tbl>
              <a:tblPr/>
              <a:tblGrid>
                <a:gridCol w="5896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441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99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15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141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3675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0851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922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</a:rPr>
                        <a:t>1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charset="-52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  <a:ea typeface="Calibri" charset="-52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  <a:ea typeface="Calibri" charset="-52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  <a:ea typeface="Calibri" charset="-52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  <a:ea typeface="Calibri" charset="-52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  <a:ea typeface="Calibri" charset="-52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  <a:ea typeface="Calibri" charset="-52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479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</a:rPr>
                        <a:t>№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charset="-52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kk-KZ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Іс шаралар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Мерзімі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Әдіс</a:t>
                      </a: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kk-KZ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–</a:t>
                      </a: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тәсілдер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Жауапты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Мониторинг 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Жетістік</a:t>
                      </a: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индикаторы  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5436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</a:rPr>
                        <a:t> 1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charset="-52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Мектепке</a:t>
                      </a: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дейінгі</a:t>
                      </a: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</a:t>
                      </a: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беру </a:t>
                      </a:r>
                      <a:r>
                        <a:rPr kumimoji="0" lang="ru-RU" altLang="ru-RU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проблемалары</a:t>
                      </a: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бойынша</a:t>
                      </a: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altLang="ru-RU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педагогикалық</a:t>
                      </a: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кеңестер</a:t>
                      </a: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семинар- </a:t>
                      </a:r>
                      <a:r>
                        <a:rPr kumimoji="0" lang="ru-RU" altLang="ru-RU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практикумдар</a:t>
                      </a: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өткізу</a:t>
                      </a:r>
                      <a:r>
                        <a:rPr kumimoji="0" lang="ru-RU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 2023 ж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бірінші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жарты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жылдықта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Calibri" charset="-52"/>
                          <a:cs typeface="Times New Roman" pitchFamily="18" charset="0"/>
                        </a:rPr>
                        <a:t>семинар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директор,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әдіскер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қамқоршылық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кеңес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бақылау, алған іс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тәжіребилерді практикаға еңгізу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жетістіктер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2785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</a:rPr>
                        <a:t> 2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charset="-52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kk-KZ" altLang="ru-RU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Жаңа технологиялармен жұмыс  енгізу</a:t>
                      </a:r>
                      <a:endParaRPr kumimoji="0" lang="ru-RU" altLang="ru-RU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1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жыл бойы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дөңгелек үстел, дискуссиялар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 бөлімі,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балабақша әкімшілігі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бақылау, алған іс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тәжіребилерді практикаға еңгізу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педагогтердың, экперттердың сараптамасы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197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</a:rPr>
                        <a:t>3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charset="-52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 беру қызметінің сапасын көтеру бойынша қатаң бақылауға алу  </a:t>
                      </a: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бойы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 диагностика,   мониторинг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бөлімі,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Бөбекжай  әкімшілігі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kk-KZ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диагностикалық материалдардың қорытындысы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педагогтердің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жетістіктері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5287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</a:rPr>
                        <a:t> 4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charset="-52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Педагогтарды  оқыту және білім беру  үдерісінде заманауи әлеуметтік – ойындық,  ақпараттық, денсаулық сақтаушы технологияларды енгізу.</a:t>
                      </a: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09.2023-12.2023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баяндама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көрме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ата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аналар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комитеті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бөбекжай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әкімшілігі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сауалнама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сұрақ жауап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кітапша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журнал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шығару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2206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Calibri" charset="-52"/>
                        </a:rPr>
                        <a:t> 5</a:t>
                      </a:r>
                      <a:endParaRPr kumimoji="0" lang="ru-RU" altLang="ru-RU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Calibri" charset="-52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k-KZ" altLang="ru-RU" sz="16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Педагогтердің кәсіби өсуін дамыту.Педагог кадрлердің үздіксіз білімін жетілдіру арқылы  кәсіби біліктілігінің  жоғарлауы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жыл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бойы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Calibri" charset="-52"/>
                          <a:cs typeface="Times New Roman" pitchFamily="18" charset="0"/>
                        </a:rPr>
                        <a:t>семинар,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Calibri" charset="-52"/>
                          <a:cs typeface="Times New Roman" pitchFamily="18" charset="0"/>
                        </a:rPr>
                        <a:t>конференцияларға, курстарға қатысу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бөлімі,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k-KZ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Бөбекжай  әкімшілігі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ea typeface="Calibri" charset="-52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тестілеу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жобаларды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қорғау,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жетістіктер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біліктілікті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арттыру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білімді,санатты</a:t>
                      </a:r>
                      <a:r>
                        <a:rPr kumimoji="0" lang="ru-RU" altLang="ru-RU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ru-RU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көтеру</a:t>
                      </a: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altLang="ru-RU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accent1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125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charset="-52"/>
                        </a:rPr>
                        <a:t> </a:t>
                      </a:r>
                      <a:endParaRPr kumimoji="0" lang="ru-RU" altLang="ru-RU" sz="200" b="1" i="0" u="none" strike="noStrike" cap="none" normalizeH="0" baseline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charset="-52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charset="-52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charset="-52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charset="-52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5pPr>
                      <a:lvl6pPr marL="25146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6pPr>
                      <a:lvl7pPr marL="29718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7pPr>
                      <a:lvl8pPr marL="34290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8pPr>
                      <a:lvl9pPr marL="3886200" indent="-2286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charset="-52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 </a:t>
                      </a:r>
                      <a:endParaRPr kumimoji="0" lang="ru-RU" altLang="ru-RU" sz="12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Calibri" charset="-52"/>
                        <a:cs typeface="Times New Roman" pitchFamily="18" charset="0"/>
                      </a:endParaRPr>
                    </a:p>
                  </a:txBody>
                  <a:tcPr marL="11531" marR="1153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D34EFFD7-D5E8-438A-86E5-136CEADBD46B}"/>
              </a:ext>
            </a:extLst>
          </p:cNvPr>
          <p:cNvSpPr/>
          <p:nvPr/>
        </p:nvSpPr>
        <p:spPr>
          <a:xfrm>
            <a:off x="2" y="1"/>
            <a:ext cx="12191999" cy="50643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-5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-5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-5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-5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-5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-5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-5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-5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-52"/>
              </a:defRPr>
            </a:lvl9pPr>
          </a:lstStyle>
          <a:p>
            <a:pPr algn="ctr" eaLnBrk="1" hangingPunct="1">
              <a:defRPr/>
            </a:pPr>
            <a:r>
              <a:rPr lang="ru-RU" altLang="ru-RU" sz="20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МДҰ  ДАМУ ЖОСПАРЫ </a:t>
            </a:r>
          </a:p>
        </p:txBody>
      </p:sp>
    </p:spTree>
    <p:extLst>
      <p:ext uri="{BB962C8B-B14F-4D97-AF65-F5344CB8AC3E}">
        <p14:creationId xmlns:p14="http://schemas.microsoft.com/office/powerpoint/2010/main" val="806752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BE73EA21-B15C-4DF3-953E-1ECBFEC51596}"/>
              </a:ext>
            </a:extLst>
          </p:cNvPr>
          <p:cNvSpPr/>
          <p:nvPr/>
        </p:nvSpPr>
        <p:spPr>
          <a:xfrm>
            <a:off x="1" y="154747"/>
            <a:ext cx="3559127" cy="77372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Даму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бағыты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5A9C637A-BA6E-4887-A7A8-71D9BC02AD30}"/>
              </a:ext>
            </a:extLst>
          </p:cNvPr>
          <p:cNvSpPr/>
          <p:nvPr/>
        </p:nvSpPr>
        <p:spPr>
          <a:xfrm>
            <a:off x="1" y="1125418"/>
            <a:ext cx="3559127" cy="77372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Даму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орындаушылары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E2AF9AA3-9120-4475-A6DD-B6C002C9F355}"/>
              </a:ext>
            </a:extLst>
          </p:cNvPr>
          <p:cNvSpPr/>
          <p:nvPr/>
        </p:nvSpPr>
        <p:spPr>
          <a:xfrm>
            <a:off x="49236" y="2165554"/>
            <a:ext cx="3559125" cy="64711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</a:rPr>
              <a:t>Даму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</a:rPr>
              <a:t>жоспардың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іске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</a:rPr>
              <a:t>асыру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кезеңдері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6DDE6CA5-EEB8-4668-AC9C-25B3D2786BD5}"/>
              </a:ext>
            </a:extLst>
          </p:cNvPr>
          <p:cNvSpPr/>
          <p:nvPr/>
        </p:nvSpPr>
        <p:spPr>
          <a:xfrm>
            <a:off x="-21104" y="3432518"/>
            <a:ext cx="3559127" cy="77372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Даму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жоспарының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мерзімі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0C7AA360-FDC4-4C2E-975D-89B890CFB36B}"/>
              </a:ext>
            </a:extLst>
          </p:cNvPr>
          <p:cNvSpPr/>
          <p:nvPr/>
        </p:nvSpPr>
        <p:spPr>
          <a:xfrm>
            <a:off x="1" y="4221188"/>
            <a:ext cx="3559124" cy="77372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Даму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қаржыландыру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көздері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id="{F801F6C0-EF49-407F-A738-3AAF399032B5}"/>
              </a:ext>
            </a:extLst>
          </p:cNvPr>
          <p:cNvSpPr/>
          <p:nvPr/>
        </p:nvSpPr>
        <p:spPr>
          <a:xfrm>
            <a:off x="49238" y="5101295"/>
            <a:ext cx="3559124" cy="76668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Даму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іске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асыруын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басқару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>
            <a:extLst>
              <a:ext uri="{FF2B5EF4-FFF2-40B4-BE49-F238E27FC236}">
                <a16:creationId xmlns:a16="http://schemas.microsoft.com/office/drawing/2014/main" id="{D3797C50-9E6B-4E02-9222-C7C49CB95A4C}"/>
              </a:ext>
            </a:extLst>
          </p:cNvPr>
          <p:cNvSpPr/>
          <p:nvPr/>
        </p:nvSpPr>
        <p:spPr>
          <a:xfrm>
            <a:off x="-1" y="5936567"/>
            <a:ext cx="3559124" cy="86516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Даму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жоспарына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мониторинг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іске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асыру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қорытындысының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реті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55A5C311-8409-49AA-B8F2-9BB678EBD2A1}"/>
              </a:ext>
            </a:extLst>
          </p:cNvPr>
          <p:cNvSpPr/>
          <p:nvPr/>
        </p:nvSpPr>
        <p:spPr>
          <a:xfrm>
            <a:off x="5176912" y="154745"/>
            <a:ext cx="6738425" cy="105727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Даму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жасау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бөбекжайдың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кездесетін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сыртқы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өзгерістерге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бейімделуіне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педагогтердың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даму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потенциалына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бағытталады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бөбекжайдың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даму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концепциясы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мен 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бағытын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іске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асыруға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көзделген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3ED6C483-D895-4EB5-BE23-C379CF5085F6}"/>
              </a:ext>
            </a:extLst>
          </p:cNvPr>
          <p:cNvSpPr/>
          <p:nvPr/>
        </p:nvSpPr>
        <p:spPr>
          <a:xfrm>
            <a:off x="5201529" y="1259717"/>
            <a:ext cx="6738425" cy="4409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МДҰ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басшысы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ұжым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ата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– 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аналар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1183E28F-840E-4694-A66A-A9FA602EFAB0}"/>
              </a:ext>
            </a:extLst>
          </p:cNvPr>
          <p:cNvSpPr/>
          <p:nvPr/>
        </p:nvSpPr>
        <p:spPr>
          <a:xfrm>
            <a:off x="5134707" y="1878477"/>
            <a:ext cx="6907239" cy="1781764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2023-2024 ж. </a:t>
            </a:r>
          </a:p>
          <a:p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Ұйымдастыру-сараптау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- бар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ресурстарды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зерттеу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іске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асыру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жағдайларын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іздеу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даму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бастау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. </a:t>
            </a:r>
          </a:p>
          <a:p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2024-2025 ж. </a:t>
            </a:r>
          </a:p>
          <a:p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эксперименттік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ізденіс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- апробация,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балабақшаның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жұмысына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жаңашылдық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еңгізу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en-US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кезең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2025-2026 ж. </a:t>
            </a:r>
          </a:p>
          <a:p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қорытындылау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- даму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мақсатымен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міндеттері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негізінде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бағыттарын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қорытындылау</a:t>
            </a:r>
            <a:r>
              <a:rPr lang="ru-RU" sz="11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E76FBF87-766F-417B-9081-5859D78A689A}"/>
              </a:ext>
            </a:extLst>
          </p:cNvPr>
          <p:cNvSpPr/>
          <p:nvPr/>
        </p:nvSpPr>
        <p:spPr>
          <a:xfrm>
            <a:off x="5180426" y="3777181"/>
            <a:ext cx="6815799" cy="37872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2023–2026 ж</a:t>
            </a: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2DD9CB2B-F51B-4018-AF06-AD07F74359E7}"/>
              </a:ext>
            </a:extLst>
          </p:cNvPr>
          <p:cNvSpPr/>
          <p:nvPr/>
        </p:nvSpPr>
        <p:spPr>
          <a:xfrm>
            <a:off x="5226147" y="4382966"/>
            <a:ext cx="6689189" cy="61546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Бюджеттік қаржыландыру, демеушілік көмек, ата-аналар жарнасы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3E7897CD-8B9D-4527-B09F-0D35071356F1}"/>
              </a:ext>
            </a:extLst>
          </p:cNvPr>
          <p:cNvSpPr/>
          <p:nvPr/>
        </p:nvSpPr>
        <p:spPr>
          <a:xfrm>
            <a:off x="5173393" y="5266592"/>
            <a:ext cx="6794696" cy="669975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Педагогикалық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кеңесімен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қамқоршылық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кеңесі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жүргізеді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3E410C44-9CCD-4BFA-8235-23C570C9BFD6}"/>
              </a:ext>
            </a:extLst>
          </p:cNvPr>
          <p:cNvSpPr/>
          <p:nvPr/>
        </p:nvSpPr>
        <p:spPr>
          <a:xfrm>
            <a:off x="5022165" y="6048105"/>
            <a:ext cx="6893171" cy="66306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Мониторинг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жүргізу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жылына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рет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жарты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жылдықта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Түрі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даму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іске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асыру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қорытындысы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есеп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трелка: вправо 17">
            <a:extLst>
              <a:ext uri="{FF2B5EF4-FFF2-40B4-BE49-F238E27FC236}">
                <a16:creationId xmlns:a16="http://schemas.microsoft.com/office/drawing/2014/main" id="{D648911E-FF49-487F-A6A6-04FB15E4549B}"/>
              </a:ext>
            </a:extLst>
          </p:cNvPr>
          <p:cNvSpPr/>
          <p:nvPr/>
        </p:nvSpPr>
        <p:spPr>
          <a:xfrm>
            <a:off x="3559124" y="464234"/>
            <a:ext cx="1617787" cy="12309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: вправо 18">
            <a:extLst>
              <a:ext uri="{FF2B5EF4-FFF2-40B4-BE49-F238E27FC236}">
                <a16:creationId xmlns:a16="http://schemas.microsoft.com/office/drawing/2014/main" id="{BE943F11-528F-4657-ACDA-734DC53A5EBE}"/>
              </a:ext>
            </a:extLst>
          </p:cNvPr>
          <p:cNvSpPr/>
          <p:nvPr/>
        </p:nvSpPr>
        <p:spPr>
          <a:xfrm>
            <a:off x="3559124" y="1379075"/>
            <a:ext cx="1617787" cy="9452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: вправо 19">
            <a:extLst>
              <a:ext uri="{FF2B5EF4-FFF2-40B4-BE49-F238E27FC236}">
                <a16:creationId xmlns:a16="http://schemas.microsoft.com/office/drawing/2014/main" id="{1A494534-8592-4C43-8A64-BF46274EA96E}"/>
              </a:ext>
            </a:extLst>
          </p:cNvPr>
          <p:cNvSpPr/>
          <p:nvPr/>
        </p:nvSpPr>
        <p:spPr>
          <a:xfrm>
            <a:off x="3559123" y="2415253"/>
            <a:ext cx="1561516" cy="94520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Стрелка: вправо 20">
            <a:extLst>
              <a:ext uri="{FF2B5EF4-FFF2-40B4-BE49-F238E27FC236}">
                <a16:creationId xmlns:a16="http://schemas.microsoft.com/office/drawing/2014/main" id="{D2DCEFC0-4810-42DC-ABA3-E7A5256DB447}"/>
              </a:ext>
            </a:extLst>
          </p:cNvPr>
          <p:cNvSpPr/>
          <p:nvPr/>
        </p:nvSpPr>
        <p:spPr>
          <a:xfrm>
            <a:off x="3559124" y="3841367"/>
            <a:ext cx="1617787" cy="89679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: вправо 21">
            <a:extLst>
              <a:ext uri="{FF2B5EF4-FFF2-40B4-BE49-F238E27FC236}">
                <a16:creationId xmlns:a16="http://schemas.microsoft.com/office/drawing/2014/main" id="{5478B0B6-A1E2-437D-BFE9-665064589964}"/>
              </a:ext>
            </a:extLst>
          </p:cNvPr>
          <p:cNvSpPr/>
          <p:nvPr/>
        </p:nvSpPr>
        <p:spPr>
          <a:xfrm>
            <a:off x="3583744" y="4579915"/>
            <a:ext cx="1617785" cy="98475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Стрелка: вправо 22">
            <a:extLst>
              <a:ext uri="{FF2B5EF4-FFF2-40B4-BE49-F238E27FC236}">
                <a16:creationId xmlns:a16="http://schemas.microsoft.com/office/drawing/2014/main" id="{E26286B3-7F03-4AD0-8789-1DF99DA525D7}"/>
              </a:ext>
            </a:extLst>
          </p:cNvPr>
          <p:cNvSpPr/>
          <p:nvPr/>
        </p:nvSpPr>
        <p:spPr>
          <a:xfrm>
            <a:off x="3559123" y="5383532"/>
            <a:ext cx="1561516" cy="98475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Стрелка: вправо 23">
            <a:extLst>
              <a:ext uri="{FF2B5EF4-FFF2-40B4-BE49-F238E27FC236}">
                <a16:creationId xmlns:a16="http://schemas.microsoft.com/office/drawing/2014/main" id="{68CFFB42-09BB-45BA-B49E-8C739FE39687}"/>
              </a:ext>
            </a:extLst>
          </p:cNvPr>
          <p:cNvSpPr/>
          <p:nvPr/>
        </p:nvSpPr>
        <p:spPr>
          <a:xfrm>
            <a:off x="3559125" y="6316396"/>
            <a:ext cx="1463041" cy="98475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0504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вал 5">
            <a:extLst>
              <a:ext uri="{FF2B5EF4-FFF2-40B4-BE49-F238E27FC236}">
                <a16:creationId xmlns:a16="http://schemas.microsoft.com/office/drawing/2014/main" id="{A4B7BC14-3F34-43F4-96C3-124EDEB00C54}"/>
              </a:ext>
            </a:extLst>
          </p:cNvPr>
          <p:cNvSpPr/>
          <p:nvPr/>
        </p:nvSpPr>
        <p:spPr>
          <a:xfrm>
            <a:off x="3568260" y="738208"/>
            <a:ext cx="3995224" cy="3760728"/>
          </a:xfrm>
          <a:prstGeom prst="ellipse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Жетістік факторлары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B82B5FB-6CA2-447A-AC1F-E1BB7BFC9EC3}"/>
              </a:ext>
            </a:extLst>
          </p:cNvPr>
          <p:cNvSpPr/>
          <p:nvPr/>
        </p:nvSpPr>
        <p:spPr>
          <a:xfrm>
            <a:off x="292640" y="571817"/>
            <a:ext cx="2827413" cy="660547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charset="-5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-5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-5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-5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-5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-5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-5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-5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-52"/>
              </a:defRPr>
            </a:lvl9pPr>
          </a:lstStyle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k-KZ" altLang="ru-RU" sz="1800" b="0" i="0" u="none" strike="noStrike" kern="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Әкімшіліктің жұмысын сапалы қамтамасыз ету</a:t>
            </a:r>
            <a:endParaRPr kumimoji="0" lang="ru-RU" altLang="ru-RU" sz="1800" b="0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50000"/>
                </a:scheme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B1400E33-2436-4C67-B9CF-DEC4EFC1D4DB}"/>
              </a:ext>
            </a:extLst>
          </p:cNvPr>
          <p:cNvSpPr/>
          <p:nvPr/>
        </p:nvSpPr>
        <p:spPr>
          <a:xfrm>
            <a:off x="292640" y="1448974"/>
            <a:ext cx="2827413" cy="660547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Жаңа технологияларды қолдану</a:t>
            </a:r>
            <a:endParaRPr lang="ru-RU" sz="1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AB9DDDC8-75E1-4972-A9D8-41A0D20D2D0B}"/>
              </a:ext>
            </a:extLst>
          </p:cNvPr>
          <p:cNvSpPr/>
          <p:nvPr/>
        </p:nvSpPr>
        <p:spPr>
          <a:xfrm>
            <a:off x="292639" y="2430829"/>
            <a:ext cx="2721100" cy="56142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Шығармашылық топ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D2E68F5F-8759-4078-B9DE-1759AEFDB633}"/>
              </a:ext>
            </a:extLst>
          </p:cNvPr>
          <p:cNvSpPr/>
          <p:nvPr/>
        </p:nvSpPr>
        <p:spPr>
          <a:xfrm>
            <a:off x="239483" y="3425638"/>
            <a:ext cx="2827413" cy="693581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Әлеуметтік серіктестік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136FA124-AE61-40AC-B6A9-010DA8C0B94A}"/>
              </a:ext>
            </a:extLst>
          </p:cNvPr>
          <p:cNvSpPr/>
          <p:nvPr/>
        </p:nvSpPr>
        <p:spPr>
          <a:xfrm>
            <a:off x="292640" y="4657297"/>
            <a:ext cx="2827413" cy="693581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Қолдау командасы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185E866D-DF9E-4DD8-B85D-BBDEAB38A691}"/>
              </a:ext>
            </a:extLst>
          </p:cNvPr>
          <p:cNvSpPr/>
          <p:nvPr/>
        </p:nvSpPr>
        <p:spPr>
          <a:xfrm>
            <a:off x="4180319" y="5350878"/>
            <a:ext cx="2827413" cy="628163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Барлығына қолжетімді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49BB10AA-0ED3-4B7E-91BE-23310D61CFED}"/>
              </a:ext>
            </a:extLst>
          </p:cNvPr>
          <p:cNvSpPr/>
          <p:nvPr/>
        </p:nvSpPr>
        <p:spPr>
          <a:xfrm>
            <a:off x="8067998" y="511671"/>
            <a:ext cx="3459133" cy="51210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Бөбекжай , бала, ата-ана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8E5D3F60-6091-4EDE-9D1D-CFDE40534908}"/>
              </a:ext>
            </a:extLst>
          </p:cNvPr>
          <p:cNvSpPr/>
          <p:nvPr/>
        </p:nvSpPr>
        <p:spPr>
          <a:xfrm>
            <a:off x="8173823" y="1523191"/>
            <a:ext cx="3353308" cy="512108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Дамытушы ортаны құру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D37D3000-CD72-4EAB-BF3F-9C76102930D9}"/>
              </a:ext>
            </a:extLst>
          </p:cNvPr>
          <p:cNvSpPr/>
          <p:nvPr/>
        </p:nvSpPr>
        <p:spPr>
          <a:xfrm>
            <a:off x="8173823" y="2312480"/>
            <a:ext cx="3353308" cy="70337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 қаржы көздерін тарту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A806CDFF-2EA8-4D24-83DC-8BF42ADF0B75}"/>
              </a:ext>
            </a:extLst>
          </p:cNvPr>
          <p:cNvSpPr/>
          <p:nvPr/>
        </p:nvSpPr>
        <p:spPr>
          <a:xfrm>
            <a:off x="8173823" y="3490466"/>
            <a:ext cx="3353308" cy="70337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Бөлінген бюджетті үнемдеу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207E16F3-D88F-4BDE-9EBD-AD728378640E}"/>
              </a:ext>
            </a:extLst>
          </p:cNvPr>
          <p:cNvSpPr/>
          <p:nvPr/>
        </p:nvSpPr>
        <p:spPr>
          <a:xfrm>
            <a:off x="8173823" y="4657297"/>
            <a:ext cx="3353308" cy="833985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Демеушілер арқылы қаражат тарту</a:t>
            </a:r>
            <a:endParaRPr lang="ru-RU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id="{B7635251-C6E2-40E9-B1AB-E4AE55FBADAF}"/>
              </a:ext>
            </a:extLst>
          </p:cNvPr>
          <p:cNvCxnSpPr>
            <a:stCxn id="6" idx="1"/>
            <a:endCxn id="7" idx="3"/>
          </p:cNvCxnSpPr>
          <p:nvPr/>
        </p:nvCxnSpPr>
        <p:spPr>
          <a:xfrm flipH="1" flipV="1">
            <a:off x="3120053" y="902091"/>
            <a:ext cx="1033294" cy="386863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1" name="Прямая со стрелкой 30">
            <a:extLst>
              <a:ext uri="{FF2B5EF4-FFF2-40B4-BE49-F238E27FC236}">
                <a16:creationId xmlns:a16="http://schemas.microsoft.com/office/drawing/2014/main" id="{24B650F7-1E2D-4B67-85A3-1B68B7E3BBF9}"/>
              </a:ext>
            </a:extLst>
          </p:cNvPr>
          <p:cNvCxnSpPr>
            <a:cxnSpLocks/>
            <a:endCxn id="18" idx="3"/>
          </p:cNvCxnSpPr>
          <p:nvPr/>
        </p:nvCxnSpPr>
        <p:spPr>
          <a:xfrm flipH="1" flipV="1">
            <a:off x="3120052" y="1779246"/>
            <a:ext cx="610339" cy="319646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8" name="Прямая со стрелкой 37">
            <a:extLst>
              <a:ext uri="{FF2B5EF4-FFF2-40B4-BE49-F238E27FC236}">
                <a16:creationId xmlns:a16="http://schemas.microsoft.com/office/drawing/2014/main" id="{5F490CFB-8614-4F0E-8A49-AA5039626131}"/>
              </a:ext>
            </a:extLst>
          </p:cNvPr>
          <p:cNvCxnSpPr>
            <a:cxnSpLocks/>
            <a:endCxn id="19" idx="3"/>
          </p:cNvCxnSpPr>
          <p:nvPr/>
        </p:nvCxnSpPr>
        <p:spPr>
          <a:xfrm flipH="1" flipV="1">
            <a:off x="3013739" y="2711542"/>
            <a:ext cx="622960" cy="46694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4" name="Прямая со стрелкой 43">
            <a:extLst>
              <a:ext uri="{FF2B5EF4-FFF2-40B4-BE49-F238E27FC236}">
                <a16:creationId xmlns:a16="http://schemas.microsoft.com/office/drawing/2014/main" id="{4BCB5C3B-38F8-484A-A9B4-1F31441EB5ED}"/>
              </a:ext>
            </a:extLst>
          </p:cNvPr>
          <p:cNvCxnSpPr>
            <a:endCxn id="20" idx="3"/>
          </p:cNvCxnSpPr>
          <p:nvPr/>
        </p:nvCxnSpPr>
        <p:spPr>
          <a:xfrm flipH="1">
            <a:off x="3066896" y="3516215"/>
            <a:ext cx="689179" cy="256212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6" name="Прямая со стрелкой 45">
            <a:extLst>
              <a:ext uri="{FF2B5EF4-FFF2-40B4-BE49-F238E27FC236}">
                <a16:creationId xmlns:a16="http://schemas.microsoft.com/office/drawing/2014/main" id="{7683F377-5F7C-4600-97EA-5732EA72FDC0}"/>
              </a:ext>
            </a:extLst>
          </p:cNvPr>
          <p:cNvCxnSpPr>
            <a:stCxn id="6" idx="3"/>
            <a:endCxn id="21" idx="3"/>
          </p:cNvCxnSpPr>
          <p:nvPr/>
        </p:nvCxnSpPr>
        <p:spPr>
          <a:xfrm flipH="1">
            <a:off x="3120053" y="3948190"/>
            <a:ext cx="1033294" cy="1055898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48" name="Прямая со стрелкой 47">
            <a:extLst>
              <a:ext uri="{FF2B5EF4-FFF2-40B4-BE49-F238E27FC236}">
                <a16:creationId xmlns:a16="http://schemas.microsoft.com/office/drawing/2014/main" id="{4B28936E-DFEF-4B5A-9F03-F2C73D83F081}"/>
              </a:ext>
            </a:extLst>
          </p:cNvPr>
          <p:cNvCxnSpPr>
            <a:cxnSpLocks/>
            <a:endCxn id="22" idx="0"/>
          </p:cNvCxnSpPr>
          <p:nvPr/>
        </p:nvCxnSpPr>
        <p:spPr>
          <a:xfrm>
            <a:off x="5594025" y="4529798"/>
            <a:ext cx="1" cy="821078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1" name="Прямая со стрелкой 50">
            <a:extLst>
              <a:ext uri="{FF2B5EF4-FFF2-40B4-BE49-F238E27FC236}">
                <a16:creationId xmlns:a16="http://schemas.microsoft.com/office/drawing/2014/main" id="{06E4927D-9634-4B12-B2B5-A871E2E5FE9C}"/>
              </a:ext>
            </a:extLst>
          </p:cNvPr>
          <p:cNvCxnSpPr>
            <a:stCxn id="6" idx="7"/>
            <a:endCxn id="23" idx="1"/>
          </p:cNvCxnSpPr>
          <p:nvPr/>
        </p:nvCxnSpPr>
        <p:spPr>
          <a:xfrm flipV="1">
            <a:off x="6978397" y="767725"/>
            <a:ext cx="1089601" cy="521229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3" name="Прямая со стрелкой 52">
            <a:extLst>
              <a:ext uri="{FF2B5EF4-FFF2-40B4-BE49-F238E27FC236}">
                <a16:creationId xmlns:a16="http://schemas.microsoft.com/office/drawing/2014/main" id="{CCF1B821-E87B-47A5-924B-764F6D610C20}"/>
              </a:ext>
            </a:extLst>
          </p:cNvPr>
          <p:cNvCxnSpPr>
            <a:cxnSpLocks/>
            <a:endCxn id="24" idx="1"/>
          </p:cNvCxnSpPr>
          <p:nvPr/>
        </p:nvCxnSpPr>
        <p:spPr>
          <a:xfrm flipV="1">
            <a:off x="7418362" y="1779245"/>
            <a:ext cx="755461" cy="330274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6" name="Прямая со стрелкой 55">
            <a:extLst>
              <a:ext uri="{FF2B5EF4-FFF2-40B4-BE49-F238E27FC236}">
                <a16:creationId xmlns:a16="http://schemas.microsoft.com/office/drawing/2014/main" id="{7A6E053B-ADBE-4E71-8198-D18EBFF0DEEA}"/>
              </a:ext>
            </a:extLst>
          </p:cNvPr>
          <p:cNvCxnSpPr>
            <a:stCxn id="6" idx="6"/>
            <a:endCxn id="25" idx="1"/>
          </p:cNvCxnSpPr>
          <p:nvPr/>
        </p:nvCxnSpPr>
        <p:spPr>
          <a:xfrm>
            <a:off x="7563484" y="2618572"/>
            <a:ext cx="610339" cy="455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58" name="Прямая со стрелкой 57">
            <a:extLst>
              <a:ext uri="{FF2B5EF4-FFF2-40B4-BE49-F238E27FC236}">
                <a16:creationId xmlns:a16="http://schemas.microsoft.com/office/drawing/2014/main" id="{B7839B84-08D4-4FD9-B56D-9CFB970C6452}"/>
              </a:ext>
            </a:extLst>
          </p:cNvPr>
          <p:cNvCxnSpPr>
            <a:endCxn id="26" idx="1"/>
          </p:cNvCxnSpPr>
          <p:nvPr/>
        </p:nvCxnSpPr>
        <p:spPr>
          <a:xfrm>
            <a:off x="7244863" y="3516215"/>
            <a:ext cx="928960" cy="3259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60" name="Прямая со стрелкой 59">
            <a:extLst>
              <a:ext uri="{FF2B5EF4-FFF2-40B4-BE49-F238E27FC236}">
                <a16:creationId xmlns:a16="http://schemas.microsoft.com/office/drawing/2014/main" id="{F9BA2F42-9D52-478D-8095-018518E0D45C}"/>
              </a:ext>
            </a:extLst>
          </p:cNvPr>
          <p:cNvCxnSpPr>
            <a:stCxn id="6" idx="5"/>
            <a:endCxn id="27" idx="1"/>
          </p:cNvCxnSpPr>
          <p:nvPr/>
        </p:nvCxnSpPr>
        <p:spPr>
          <a:xfrm>
            <a:off x="6978397" y="3948190"/>
            <a:ext cx="1195426" cy="1126100"/>
          </a:xfrm>
          <a:prstGeom prst="straightConnector1">
            <a:avLst/>
          </a:prstGeom>
          <a:ln>
            <a:solidFill>
              <a:schemeClr val="accent1">
                <a:lumMod val="50000"/>
              </a:schemeClr>
            </a:solidFill>
            <a:tailEnd type="triangle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8791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4908849-32CE-40D5-BBC5-0DAAC5E8047B}"/>
              </a:ext>
            </a:extLst>
          </p:cNvPr>
          <p:cNvSpPr txBox="1"/>
          <p:nvPr/>
        </p:nvSpPr>
        <p:spPr>
          <a:xfrm>
            <a:off x="3080516" y="0"/>
            <a:ext cx="7631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2400" b="1" i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Мәселелерді  анықтау және оны шешу жолдары</a:t>
            </a:r>
            <a:endParaRPr lang="ru-RU" sz="2400" b="1" i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трелка вниз 15"/>
          <p:cNvSpPr/>
          <p:nvPr/>
        </p:nvSpPr>
        <p:spPr>
          <a:xfrm>
            <a:off x="310189" y="1035458"/>
            <a:ext cx="2546459" cy="21581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846720" y="1022839"/>
            <a:ext cx="14733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мектепке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арнайы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білімі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бар педагог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кадрлардың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тапшылығы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7" name="Стрелка вниз 16"/>
          <p:cNvSpPr/>
          <p:nvPr/>
        </p:nvSpPr>
        <p:spPr>
          <a:xfrm>
            <a:off x="4069166" y="831566"/>
            <a:ext cx="3835020" cy="352186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Балалармен жұмыста қолданылатын әдістер мен нысандардың қазіргі заман талабына сәйкес келмейтіндігі , мектепке дейінгі  білім беруге инновациялық технологияларды енгізуде жүйеліліктін жоктығы</a:t>
            </a:r>
          </a:p>
        </p:txBody>
      </p:sp>
      <p:sp>
        <p:nvSpPr>
          <p:cNvPr id="18" name="Стрелка вниз 17"/>
          <p:cNvSpPr/>
          <p:nvPr/>
        </p:nvSpPr>
        <p:spPr>
          <a:xfrm>
            <a:off x="9116705" y="1035458"/>
            <a:ext cx="2825086" cy="22809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9751325" y="1515281"/>
            <a:ext cx="15558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Бюджеттік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қаржыландырудың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жеткіліксіздігі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Горизонтальный свиток 19"/>
          <p:cNvSpPr/>
          <p:nvPr/>
        </p:nvSpPr>
        <p:spPr>
          <a:xfrm>
            <a:off x="310189" y="3036062"/>
            <a:ext cx="2763108" cy="19999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421503" y="3297379"/>
            <a:ext cx="23238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Мақсаты:</a:t>
            </a:r>
          </a:p>
          <a:p>
            <a:pPr algn="ctr"/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Педагогтардың біліктілігін арттыру,деңгейін көтеру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Горизонтальный свиток 21"/>
          <p:cNvSpPr/>
          <p:nvPr/>
        </p:nvSpPr>
        <p:spPr>
          <a:xfrm>
            <a:off x="310189" y="4858038"/>
            <a:ext cx="2763108" cy="199996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484915" y="5119355"/>
            <a:ext cx="241365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Шешу жолдары:</a:t>
            </a:r>
          </a:p>
          <a:p>
            <a:pPr algn="ctr"/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Педагогтердің кәсіби шығармашылық қабілеттерін арттыру,көтеру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Горизонтальный свиток 23"/>
          <p:cNvSpPr/>
          <p:nvPr/>
        </p:nvSpPr>
        <p:spPr>
          <a:xfrm>
            <a:off x="3741201" y="3643387"/>
            <a:ext cx="2763108" cy="2214632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Горизонтальный свиток 24"/>
          <p:cNvSpPr/>
          <p:nvPr/>
        </p:nvSpPr>
        <p:spPr>
          <a:xfrm>
            <a:off x="6298650" y="4047681"/>
            <a:ext cx="2763108" cy="2825469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Горизонтальный свиток 25"/>
          <p:cNvSpPr/>
          <p:nvPr/>
        </p:nvSpPr>
        <p:spPr>
          <a:xfrm>
            <a:off x="9280479" y="3043451"/>
            <a:ext cx="2911522" cy="225188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Басқару жүйесінде бөбекжайдың материалдық-техникалық ресурстарының жұмыс жағдайда болуын қамтамасыз ету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Горизонтальный свиток 26"/>
          <p:cNvSpPr/>
          <p:nvPr/>
        </p:nvSpPr>
        <p:spPr>
          <a:xfrm>
            <a:off x="9280478" y="4878002"/>
            <a:ext cx="2911521" cy="199514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3917203" y="3873540"/>
            <a:ext cx="241110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Мақсаты:</a:t>
            </a:r>
          </a:p>
          <a:p>
            <a:pPr algn="ctr"/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Бөбекжайдың статусын көтеру,ата-аналарды салауатты өмір салтын насихаттауға тарту.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535585" y="4475530"/>
            <a:ext cx="2526173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Шешу жолдары:</a:t>
            </a:r>
          </a:p>
          <a:p>
            <a:pPr algn="ctr"/>
            <a:r>
              <a:rPr lang="kk-KZ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-жоғары кәсіби педагогтарды тарту,</a:t>
            </a:r>
          </a:p>
          <a:p>
            <a:pPr algn="ctr"/>
            <a:r>
              <a:rPr lang="kk-KZ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-коучинг</a:t>
            </a:r>
          </a:p>
          <a:p>
            <a:pPr algn="ctr"/>
            <a:r>
              <a:rPr lang="kk-KZ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-онлайн конференция арқылы оқу-тәрбие процессіне ата-аналарды </a:t>
            </a:r>
            <a:r>
              <a:rPr lang="kk-KZ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тарту</a:t>
            </a:r>
          </a:p>
          <a:p>
            <a:pPr algn="ctr"/>
            <a:r>
              <a:rPr lang="kk-KZ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-инновациялық жаңа жобаның әдіс-тәсілдерін пайдалану</a:t>
            </a:r>
            <a:endParaRPr lang="ru-RU" sz="12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9523803" y="5295331"/>
            <a:ext cx="23771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Шешу жолдары:</a:t>
            </a:r>
          </a:p>
          <a:p>
            <a:pPr algn="ctr"/>
            <a:r>
              <a:rPr lang="kk-KZ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Қосымша қаражаттар іздестіру,демеушілердің қаржыларын тарту</a:t>
            </a:r>
            <a:endParaRPr lang="ru-RU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8546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2C138D-3AD2-4AF8-A2AA-FDDD003757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642425"/>
          </a:xfrm>
        </p:spPr>
        <p:txBody>
          <a:bodyPr>
            <a:normAutofit/>
          </a:bodyPr>
          <a:lstStyle/>
          <a:p>
            <a:r>
              <a:rPr lang="kk-KZ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  <a:r>
              <a:rPr lang="kk-KZ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Күтілетін нәтиже:</a:t>
            </a:r>
            <a:endParaRPr lang="ru-RU" b="1" u="sng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62757" y="1763486"/>
            <a:ext cx="9877777" cy="4101737"/>
          </a:xfrm>
        </p:spPr>
        <p:txBody>
          <a:bodyPr>
            <a:normAutofit fontScale="92500" lnSpcReduction="10000"/>
          </a:bodyPr>
          <a:lstStyle/>
          <a:p>
            <a:r>
              <a:rPr lang="kk-KZ" dirty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Бөбекжайға жаңашылдық енгізу;</a:t>
            </a:r>
          </a:p>
          <a:p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-Барлық құжаттарды жүргізу ретін электронды болуына көшу;</a:t>
            </a:r>
          </a:p>
          <a:p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-Әдістемелік ұсыныстар мен нұсқаулық жасақтау;</a:t>
            </a:r>
          </a:p>
          <a:p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-Оқу-тәрбие үрдісі,білім мазмұнын жаңарту,озық іс-тәжірибелерді тарату;</a:t>
            </a:r>
          </a:p>
          <a:p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-Бөбекжай мен балалардың жетістігі туралы ата-аналарға жеткізу;</a:t>
            </a:r>
          </a:p>
          <a:p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Инновациялық озық технологияларды енгізу;</a:t>
            </a:r>
          </a:p>
          <a:p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Балалардың физикалық және психикалық денсаулығын нығайтуға арналған жұмыс бағытын жүйелендіру.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4230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E959FA-4E64-4D2E-B5EE-42B4F0E72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9194" y="567396"/>
            <a:ext cx="8596668" cy="67056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Даму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жоспардың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іске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асырылған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жағдайдағы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нәтиже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62757" y="1515292"/>
            <a:ext cx="9877777" cy="4820194"/>
          </a:xfrm>
        </p:spPr>
        <p:txBody>
          <a:bodyPr>
            <a:normAutofit lnSpcReduction="10000"/>
          </a:bodyPr>
          <a:lstStyle/>
          <a:p>
            <a:r>
              <a:rPr lang="kk-KZ" dirty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Бөбекжай үшін-облыс,республика көлемінде бөбекжайдың статусын көтеру;</a:t>
            </a:r>
          </a:p>
          <a:p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-Тәрбиеленушілер үшін-балаларды оқыту ұсынылмайды,өз бетінше шешім қабылдау үшін жағдайлар жасау,балаларға ойлануға,зерттеуге,оларға бағдарлануға мүмкіндік беру;</a:t>
            </a:r>
          </a:p>
          <a:p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-Педагог қауымы үшін-педагог кадрлардың кәсіби шеберлігін арттыру,әрбір баланың қызығушылығы мен мүмкіндіктеріне бағытталған білім беру қызметін құру;</a:t>
            </a:r>
          </a:p>
          <a:p>
            <a:r>
              <a:rPr lang="kk-K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-Ата-аналар үшін- отбасындағы жағымды өзара қарым-қатынасқа тәрбиелеу,отбасының барлық мүшелеріне сүйіспеншілік туралы түсініктерін кеңейтуге және баланың денсаулығын сақтауға,нығайтуға мүмкіндік беру</a:t>
            </a:r>
          </a:p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4724674"/>
      </p:ext>
    </p:extLst>
  </p:cSld>
  <p:clrMapOvr>
    <a:masterClrMapping/>
  </p:clrMapOvr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526</TotalTime>
  <Words>882</Words>
  <Application>Microsoft Office PowerPoint</Application>
  <PresentationFormat>Широкоэкранный</PresentationFormat>
  <Paragraphs>177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</vt:lpstr>
      <vt:lpstr>Calibri</vt:lpstr>
      <vt:lpstr>Times New Roman</vt:lpstr>
      <vt:lpstr>Tw Cen MT</vt:lpstr>
      <vt:lpstr>Wingdings</vt:lpstr>
      <vt:lpstr>Капля</vt:lpstr>
      <vt:lpstr>    </vt:lpstr>
      <vt:lpstr>   Жалғыз білім үйретуге емес,біліммен бірге жақсы тәрбиені қоса беру керек.                                                                 Міржақып  Дулатов                                                                                               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Күтілетін нәтиже:</vt:lpstr>
      <vt:lpstr>Даму жоспардың іске асырылған жағдайдағы нәтиже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«№ 56 «Жұлдыз» бөбекжайы» МКҚК</dc:title>
  <dc:creator>Пользователь</dc:creator>
  <cp:lastModifiedBy>Admin</cp:lastModifiedBy>
  <cp:revision>54</cp:revision>
  <cp:lastPrinted>2023-03-15T17:35:51Z</cp:lastPrinted>
  <dcterms:created xsi:type="dcterms:W3CDTF">2020-10-30T06:35:00Z</dcterms:created>
  <dcterms:modified xsi:type="dcterms:W3CDTF">2024-05-21T04:06:32Z</dcterms:modified>
</cp:coreProperties>
</file>